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embeddedFontLst>
    <p:embeddedFont>
      <p:font typeface="Quattrocento Sans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3"/>
          <p:cNvGrpSpPr/>
          <p:nvPr/>
        </p:nvGrpSpPr>
        <p:grpSpPr>
          <a:xfrm>
            <a:off x="595546" y="781397"/>
            <a:ext cx="6433398" cy="5053665"/>
            <a:chOff x="5162444" y="781397"/>
            <a:chExt cx="6433398" cy="5053665"/>
          </a:xfrm>
        </p:grpSpPr>
        <p:sp>
          <p:nvSpPr>
            <p:cNvPr id="195" name="Google Shape;195;p13"/>
            <p:cNvSpPr/>
            <p:nvPr/>
          </p:nvSpPr>
          <p:spPr>
            <a:xfrm rot="5400000" flipH="1">
              <a:off x="3342557" y="3275021"/>
              <a:ext cx="3827994" cy="17568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 rot="5400000" flipH="1">
              <a:off x="9565728" y="3299447"/>
              <a:ext cx="3836876" cy="17568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7" name="Google Shape;197;p13"/>
            <p:cNvGrpSpPr/>
            <p:nvPr/>
          </p:nvGrpSpPr>
          <p:grpSpPr>
            <a:xfrm>
              <a:off x="5814205" y="859113"/>
              <a:ext cx="5129147" cy="4880471"/>
              <a:chOff x="7856559" y="859113"/>
              <a:chExt cx="3086792" cy="4880471"/>
            </a:xfrm>
          </p:grpSpPr>
          <p:sp>
            <p:nvSpPr>
              <p:cNvPr id="198" name="Google Shape;198;p13"/>
              <p:cNvSpPr/>
              <p:nvPr/>
            </p:nvSpPr>
            <p:spPr>
              <a:xfrm rot="5400000" flipH="1">
                <a:off x="9392183" y="4188416"/>
                <a:ext cx="15544" cy="3086791"/>
              </a:xfrm>
              <a:custGeom>
                <a:avLst/>
                <a:gdLst/>
                <a:ahLst/>
                <a:cxnLst/>
                <a:rect l="l" t="t" r="r" b="b"/>
                <a:pathLst>
                  <a:path w="5" h="868" extrusionOk="0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 rot="5400000" flipH="1">
                <a:off x="9366943" y="-651271"/>
                <a:ext cx="13322" cy="3034090"/>
              </a:xfrm>
              <a:custGeom>
                <a:avLst/>
                <a:gdLst/>
                <a:ahLst/>
                <a:cxnLst/>
                <a:rect l="l" t="t" r="r" b="b"/>
                <a:pathLst>
                  <a:path w="4" h="853" extrusionOk="0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00" name="Google Shape;200;p13"/>
            <p:cNvSpPr/>
            <p:nvPr/>
          </p:nvSpPr>
          <p:spPr>
            <a:xfrm rot="5400000" flipH="1">
              <a:off x="5186001" y="5323012"/>
              <a:ext cx="477390" cy="524504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 rot="5400000" flipH="1">
              <a:off x="5197295" y="5324846"/>
              <a:ext cx="477390" cy="511956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 rot="5400000" flipH="1">
              <a:off x="11076843" y="5321082"/>
              <a:ext cx="508476" cy="519485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 rot="5400000" flipH="1">
              <a:off x="11093207" y="5321324"/>
              <a:ext cx="470728" cy="534543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 rot="5400000" flipH="1">
              <a:off x="11051654" y="771453"/>
              <a:ext cx="468508" cy="519485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 rot="5400000" flipH="1">
              <a:off x="11044126" y="786511"/>
              <a:ext cx="468508" cy="489370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 rot="5400000" flipH="1">
              <a:off x="5232723" y="721157"/>
              <a:ext cx="424100" cy="544581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 rot="5400000" flipH="1">
              <a:off x="5241796" y="749729"/>
              <a:ext cx="428541" cy="491879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08" name="Google Shape;208;p13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836613" y="1031195"/>
            <a:ext cx="5943600" cy="4572000"/>
          </a:xfrm>
          <a:prstGeom prst="rect">
            <a:avLst/>
          </a:prstGeom>
          <a:solidFill>
            <a:srgbClr val="CFE4F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body" idx="1"/>
          </p:nvPr>
        </p:nvSpPr>
        <p:spPr>
          <a:xfrm>
            <a:off x="7492891" y="3555521"/>
            <a:ext cx="3840480" cy="216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body" idx="1"/>
          </p:nvPr>
        </p:nvSpPr>
        <p:spPr>
          <a:xfrm rot="5400000">
            <a:off x="3979864" y="-1162050"/>
            <a:ext cx="422910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 rot="5400000">
            <a:off x="7650584" y="2278485"/>
            <a:ext cx="5676900" cy="1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body" idx="1"/>
          </p:nvPr>
        </p:nvSpPr>
        <p:spPr>
          <a:xfrm rot="5400000">
            <a:off x="2316585" y="-1173586"/>
            <a:ext cx="5676900" cy="86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065212" y="1825625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4951414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 with Captions">
  <p:cSld name="Two Pictures with Captio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</p:grpSpPr>
        <p:sp>
          <p:nvSpPr>
            <p:cNvPr id="34" name="Google Shape;34;p5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6" name="Google Shape;46;p5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265028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1052423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</p:grpSpPr>
        <p:sp>
          <p:nvSpPr>
            <p:cNvPr id="49" name="Google Shape;49;p5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1" name="Google Shape;61;p5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6975717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4"/>
          </p:nvPr>
        </p:nvSpPr>
        <p:spPr>
          <a:xfrm>
            <a:off x="6742908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2"/>
          </p:nvPr>
        </p:nvSpPr>
        <p:spPr>
          <a:xfrm>
            <a:off x="1069848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s">
  <p:cSld name="Three Pictures with Captio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</p:grpSpPr>
        <p:sp>
          <p:nvSpPr>
            <p:cNvPr id="87" name="Google Shape;87;p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99" name="Google Shape;99;p9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249168" y="1824285"/>
            <a:ext cx="2715289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1"/>
          </p:nvPr>
        </p:nvSpPr>
        <p:spPr>
          <a:xfrm>
            <a:off x="123521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01" name="Google Shape;101;p9"/>
          <p:cNvGrpSpPr/>
          <p:nvPr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</p:grpSpPr>
        <p:sp>
          <p:nvSpPr>
            <p:cNvPr id="102" name="Google Shape;102;p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4" name="Google Shape;114;p9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body" idx="4"/>
          </p:nvPr>
        </p:nvSpPr>
        <p:spPr>
          <a:xfrm>
            <a:off x="4707208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 rot="5400000">
            <a:off x="8019010" y="1678105"/>
            <a:ext cx="3123347" cy="3089730"/>
            <a:chOff x="895350" y="3313113"/>
            <a:chExt cx="3613151" cy="2790825"/>
          </a:xfrm>
        </p:grpSpPr>
        <p:sp>
          <p:nvSpPr>
            <p:cNvPr id="117" name="Google Shape;117;p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29" name="Google Shape;129;p9" descr="An empty placeholder to add an image. Click on the placeholder and select the image that you wish to add."/>
          <p:cNvSpPr>
            <a:spLocks noGrp="1"/>
          </p:cNvSpPr>
          <p:nvPr>
            <p:ph type="pic" idx="5"/>
          </p:nvPr>
        </p:nvSpPr>
        <p:spPr>
          <a:xfrm>
            <a:off x="8222798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6"/>
          </p:nvPr>
        </p:nvSpPr>
        <p:spPr>
          <a:xfrm>
            <a:off x="820908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">
  <p:cSld name="Three Pictures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11"/>
          <p:cNvGrpSpPr/>
          <p:nvPr/>
        </p:nvGrpSpPr>
        <p:grpSpPr>
          <a:xfrm rot="5400000" flipH="1">
            <a:off x="274315" y="1102304"/>
            <a:ext cx="5053664" cy="4411852"/>
            <a:chOff x="895350" y="3313113"/>
            <a:chExt cx="3613151" cy="2790825"/>
          </a:xfrm>
        </p:grpSpPr>
        <p:sp>
          <p:nvSpPr>
            <p:cNvPr id="140" name="Google Shape;140;p11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2" name="Google Shape;152;p11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840795" y="1020193"/>
            <a:ext cx="3886200" cy="4572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</p:grpSpPr>
        <p:sp>
          <p:nvSpPr>
            <p:cNvPr id="154" name="Google Shape;154;p11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6" name="Google Shape;166;p11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5546780" y="529603"/>
            <a:ext cx="2993366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167" name="Google Shape;167;p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</p:grpSpPr>
        <p:sp>
          <p:nvSpPr>
            <p:cNvPr id="168" name="Google Shape;168;p11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80" name="Google Shape;180;p11" descr="An empty placeholder to add an image. Click on the placeholder and select the image that you wish to add."/>
          <p:cNvSpPr>
            <a:spLocks noGrp="1"/>
          </p:cNvSpPr>
          <p:nvPr>
            <p:ph type="pic" idx="4"/>
          </p:nvPr>
        </p:nvSpPr>
        <p:spPr>
          <a:xfrm>
            <a:off x="5546780" y="3456066"/>
            <a:ext cx="2993366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1" name="Google Shape;181;p11"/>
          <p:cNvSpPr txBox="1">
            <a:spLocks noGrp="1"/>
          </p:cNvSpPr>
          <p:nvPr>
            <p:ph type="body" idx="1"/>
          </p:nvPr>
        </p:nvSpPr>
        <p:spPr>
          <a:xfrm>
            <a:off x="9066214" y="2484992"/>
            <a:ext cx="2286000" cy="3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11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1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 txBox="1"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2"/>
          <p:cNvSpPr txBox="1">
            <a:spLocks noGrp="1"/>
          </p:cNvSpPr>
          <p:nvPr>
            <p:ph type="body" idx="1"/>
          </p:nvPr>
        </p:nvSpPr>
        <p:spPr>
          <a:xfrm>
            <a:off x="836613" y="914400"/>
            <a:ext cx="6172201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body" idx="2"/>
          </p:nvPr>
        </p:nvSpPr>
        <p:spPr>
          <a:xfrm>
            <a:off x="7511732" y="3555523"/>
            <a:ext cx="3840480" cy="238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9" name="Google Shape;189;p12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2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 b="0" i="0" u="none" strike="noStrike" cap="none">
                <a:solidFill>
                  <a:srgbClr val="4D290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jp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1066800" y="846350"/>
            <a:ext cx="10058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40"/>
              <a:buFont typeface="Arial"/>
              <a:buNone/>
            </a:pPr>
            <a:r>
              <a:rPr lang="sr-Cyrl-RS" sz="324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Река</a:t>
            </a:r>
            <a:r>
              <a:rPr lang="sr-Cyrl-RS" sz="3240" dirty="0">
                <a:latin typeface="Arial"/>
                <a:ea typeface="Arial"/>
                <a:cs typeface="Arial"/>
                <a:sym typeface="Arial"/>
              </a:rPr>
              <a:t> је </a:t>
            </a:r>
            <a:r>
              <a:rPr lang="sr-Cyrl-RS" sz="324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природна </a:t>
            </a:r>
            <a:r>
              <a:rPr lang="sr-Cyrl-RS" sz="324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водена</a:t>
            </a:r>
            <a:r>
              <a:rPr lang="sr-Cyrl-RS" sz="3240" dirty="0">
                <a:latin typeface="Arial"/>
                <a:ea typeface="Arial"/>
                <a:cs typeface="Arial"/>
                <a:sym typeface="Arial"/>
              </a:rPr>
              <a:t> животна заједница у којој живе водене биљке, рибе и друге животиње. </a:t>
            </a:r>
            <a:endParaRPr sz="324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7"/>
          <p:cNvSpPr txBox="1">
            <a:spLocks noGrp="1"/>
          </p:cNvSpPr>
          <p:nvPr>
            <p:ph type="body" idx="1"/>
          </p:nvPr>
        </p:nvSpPr>
        <p:spPr>
          <a:xfrm>
            <a:off x="4983095" y="2846525"/>
            <a:ext cx="2352744" cy="213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None/>
            </a:pPr>
            <a:r>
              <a:rPr lang="sr-Cyrl-RS" b="1">
                <a:solidFill>
                  <a:srgbClr val="4D290A"/>
                </a:solidFill>
                <a:latin typeface="Arial"/>
                <a:ea typeface="Arial"/>
                <a:cs typeface="Arial"/>
                <a:sym typeface="Arial"/>
              </a:rPr>
              <a:t>    Река има:</a:t>
            </a:r>
            <a:endParaRPr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r-Cyrl-RS" b="1">
                <a:latin typeface="Arial"/>
                <a:ea typeface="Arial"/>
                <a:cs typeface="Arial"/>
                <a:sym typeface="Arial"/>
              </a:rPr>
              <a:t>горњи ток</a:t>
            </a:r>
            <a:endParaRPr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r-Cyrl-RS" b="1">
                <a:latin typeface="Arial"/>
                <a:ea typeface="Arial"/>
                <a:cs typeface="Arial"/>
                <a:sym typeface="Arial"/>
              </a:rPr>
              <a:t>средњи ток</a:t>
            </a:r>
            <a:endParaRPr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r-Cyrl-RS" b="1">
                <a:latin typeface="Arial"/>
                <a:ea typeface="Arial"/>
                <a:cs typeface="Arial"/>
                <a:sym typeface="Arial"/>
              </a:rPr>
              <a:t>доњи ток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4552" y="2265038"/>
            <a:ext cx="4628059" cy="308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103" y="2265038"/>
            <a:ext cx="4628060" cy="308055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7"/>
          <p:cNvSpPr txBox="1"/>
          <p:nvPr/>
        </p:nvSpPr>
        <p:spPr>
          <a:xfrm>
            <a:off x="1251751" y="5584054"/>
            <a:ext cx="22415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Равничарска река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 txBox="1"/>
          <p:nvPr/>
        </p:nvSpPr>
        <p:spPr>
          <a:xfrm>
            <a:off x="8567825" y="5545090"/>
            <a:ext cx="19960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Планинска река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 txBox="1"/>
          <p:nvPr/>
        </p:nvSpPr>
        <p:spPr>
          <a:xfrm>
            <a:off x="783725" y="179750"/>
            <a:ext cx="109062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400" b="1" dirty="0">
                <a:solidFill>
                  <a:srgbClr val="C00000"/>
                </a:solidFill>
              </a:rPr>
              <a:t>Природне водене животне заједнице</a:t>
            </a:r>
            <a:r>
              <a:rPr lang="sr-Cyrl-RS" sz="2400" dirty="0">
                <a:solidFill>
                  <a:srgbClr val="C00000"/>
                </a:solidFill>
              </a:rPr>
              <a:t> (</a:t>
            </a:r>
            <a:r>
              <a:rPr lang="sr-Cyrl-RS" sz="2400" b="1" dirty="0">
                <a:solidFill>
                  <a:srgbClr val="C00000"/>
                </a:solidFill>
              </a:rPr>
              <a:t>РЕКА, БАРА И ЈЕЗЕРО)</a:t>
            </a:r>
            <a:endParaRPr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19529" y="2325727"/>
            <a:ext cx="2715289" cy="1773423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5" name="Google Shape;335;p26"/>
          <p:cNvSpPr txBox="1">
            <a:spLocks noGrp="1"/>
          </p:cNvSpPr>
          <p:nvPr>
            <p:ph type="body" idx="1"/>
          </p:nvPr>
        </p:nvSpPr>
        <p:spPr>
          <a:xfrm>
            <a:off x="1235212" y="4947405"/>
            <a:ext cx="2743200" cy="66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sz="2400" b="1">
                <a:latin typeface="Arial"/>
                <a:ea typeface="Arial"/>
                <a:cs typeface="Arial"/>
                <a:sym typeface="Arial"/>
              </a:rPr>
              <a:t>Шаран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6"/>
          <p:cNvSpPr txBox="1">
            <a:spLocks noGrp="1"/>
          </p:cNvSpPr>
          <p:nvPr>
            <p:ph type="body" idx="4"/>
          </p:nvPr>
        </p:nvSpPr>
        <p:spPr>
          <a:xfrm>
            <a:off x="4890088" y="4911234"/>
            <a:ext cx="2743200" cy="66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5315"/>
              </a:buClr>
              <a:buSzPts val="2400"/>
              <a:buNone/>
            </a:pPr>
            <a:r>
              <a:rPr lang="sr-Cyrl-RS" sz="2400" b="1">
                <a:solidFill>
                  <a:srgbClr val="9A5315"/>
                </a:solidFill>
                <a:latin typeface="Arial"/>
                <a:ea typeface="Arial"/>
                <a:cs typeface="Arial"/>
                <a:sym typeface="Arial"/>
              </a:rPr>
              <a:t>Барска корњача</a:t>
            </a:r>
            <a:endParaRPr sz="2400" b="1">
              <a:solidFill>
                <a:srgbClr val="9A53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6"/>
          <p:cNvSpPr txBox="1">
            <a:spLocks noGrp="1"/>
          </p:cNvSpPr>
          <p:nvPr>
            <p:ph type="body" idx="6"/>
          </p:nvPr>
        </p:nvSpPr>
        <p:spPr>
          <a:xfrm>
            <a:off x="8209082" y="4947405"/>
            <a:ext cx="2743200" cy="66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5315"/>
              </a:buClr>
              <a:buSzPts val="2400"/>
              <a:buNone/>
            </a:pPr>
            <a:r>
              <a:rPr lang="sr-Cyrl-RS" sz="2400" b="1">
                <a:solidFill>
                  <a:srgbClr val="9A5315"/>
                </a:solidFill>
                <a:latin typeface="Arial"/>
                <a:ea typeface="Arial"/>
                <a:cs typeface="Arial"/>
                <a:sym typeface="Arial"/>
              </a:rPr>
              <a:t>Дивља патка</a:t>
            </a:r>
            <a:endParaRPr sz="2400" b="1">
              <a:solidFill>
                <a:srgbClr val="9A531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338" name="Google Shape;338;p26"/>
          <p:cNvSpPr txBox="1">
            <a:spLocks noGrp="1"/>
          </p:cNvSpPr>
          <p:nvPr>
            <p:ph type="title"/>
          </p:nvPr>
        </p:nvSpPr>
        <p:spPr>
          <a:xfrm>
            <a:off x="1300480" y="384779"/>
            <a:ext cx="10058402" cy="75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>
                <a:latin typeface="Arial"/>
                <a:ea typeface="Arial"/>
                <a:cs typeface="Arial"/>
                <a:sym typeface="Arial"/>
              </a:rPr>
              <a:t>УПОЗНАЈМО СТАНОВНИКЕ БАРА И ЈЕЗЕРА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2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16010" r="16009"/>
          <a:stretch/>
        </p:blipFill>
        <p:spPr>
          <a:xfrm>
            <a:off x="8222798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0" name="Google Shape;340;p2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9123" r="19123"/>
          <a:stretch/>
        </p:blipFill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1" name="Google Shape;341;p26" descr="Frog, Tree Frog, Amphibian, Animal, Nature, Water, Pon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09066" y="5448848"/>
            <a:ext cx="1850368" cy="131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2204" y="5608321"/>
            <a:ext cx="3898227" cy="914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xfrm>
            <a:off x="512280" y="205970"/>
            <a:ext cx="10058402" cy="70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 b="1">
                <a:latin typeface="Arial"/>
                <a:ea typeface="Arial"/>
                <a:cs typeface="Arial"/>
                <a:sym typeface="Arial"/>
              </a:rPr>
              <a:t>ЗНАЧАЈ РЕКА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80" y="1847934"/>
            <a:ext cx="2961260" cy="16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1998" y="1177427"/>
            <a:ext cx="3637722" cy="27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1585" y="1653448"/>
            <a:ext cx="3052303" cy="202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079" y="4103712"/>
            <a:ext cx="3922915" cy="261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01659" y="4071092"/>
            <a:ext cx="3922915" cy="261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"/>
          <p:cNvSpPr txBox="1">
            <a:spLocks noGrp="1"/>
          </p:cNvSpPr>
          <p:nvPr>
            <p:ph type="title"/>
          </p:nvPr>
        </p:nvSpPr>
        <p:spPr>
          <a:xfrm>
            <a:off x="512280" y="205970"/>
            <a:ext cx="10058402" cy="70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 b="1">
                <a:latin typeface="Arial"/>
                <a:ea typeface="Arial"/>
                <a:cs typeface="Arial"/>
                <a:sym typeface="Arial"/>
              </a:rPr>
              <a:t>ЗАШТИТА РЕКА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991" y="1627571"/>
            <a:ext cx="3710934" cy="24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2599" y="1627571"/>
            <a:ext cx="3710934" cy="24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4651" y="1627571"/>
            <a:ext cx="3331484" cy="249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9"/>
          <p:cNvSpPr txBox="1"/>
          <p:nvPr/>
        </p:nvSpPr>
        <p:spPr>
          <a:xfrm rot="-550169">
            <a:off x="512280" y="5230429"/>
            <a:ext cx="3710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Пречишћавање отпадних вода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9"/>
          <p:cNvSpPr txBox="1"/>
          <p:nvPr/>
        </p:nvSpPr>
        <p:spPr>
          <a:xfrm rot="661653">
            <a:off x="7756897" y="5066819"/>
            <a:ext cx="40321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Контрола прекомерног риболова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9"/>
          <p:cNvSpPr txBox="1"/>
          <p:nvPr/>
        </p:nvSpPr>
        <p:spPr>
          <a:xfrm>
            <a:off x="5541481" y="5345555"/>
            <a:ext cx="13301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Прописи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75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>
                <a:latin typeface="Arial"/>
                <a:ea typeface="Arial"/>
                <a:cs typeface="Arial"/>
                <a:sym typeface="Arial"/>
              </a:rPr>
              <a:t>УПОЗНАЈМО СТАНОВНИКЕ РЕКА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63" b="563"/>
          <a:stretch/>
        </p:blipFill>
        <p:spPr>
          <a:xfrm>
            <a:off x="1265028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9" name="Google Shape;269;p20"/>
          <p:cNvSpPr txBox="1">
            <a:spLocks noGrp="1"/>
          </p:cNvSpPr>
          <p:nvPr>
            <p:ph type="body" idx="1"/>
          </p:nvPr>
        </p:nvSpPr>
        <p:spPr>
          <a:xfrm>
            <a:off x="1052423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-Cyrl-RS" sz="2000" b="1">
                <a:latin typeface="Arial"/>
                <a:ea typeface="Arial"/>
                <a:cs typeface="Arial"/>
                <a:sym typeface="Arial"/>
              </a:rPr>
              <a:t>Алге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3735" b="3734"/>
          <a:stretch/>
        </p:blipFill>
        <p:spPr>
          <a:xfrm>
            <a:off x="6975717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1" name="Google Shape;271;p20"/>
          <p:cNvSpPr txBox="1">
            <a:spLocks noGrp="1"/>
          </p:cNvSpPr>
          <p:nvPr>
            <p:ph type="body" idx="4"/>
          </p:nvPr>
        </p:nvSpPr>
        <p:spPr>
          <a:xfrm>
            <a:off x="6742908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-Cyrl-RS" sz="2000" b="1">
                <a:latin typeface="Arial"/>
                <a:ea typeface="Arial"/>
                <a:cs typeface="Arial"/>
                <a:sym typeface="Arial"/>
              </a:rPr>
              <a:t>Жалосна врба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 txBox="1">
            <a:spLocks noGrp="1"/>
          </p:cNvSpPr>
          <p:nvPr>
            <p:ph type="title"/>
          </p:nvPr>
        </p:nvSpPr>
        <p:spPr>
          <a:xfrm>
            <a:off x="1065212" y="304799"/>
            <a:ext cx="10058402" cy="107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240"/>
              <a:buFont typeface="Arial"/>
              <a:buNone/>
            </a:pPr>
            <a:r>
              <a:rPr lang="sr-Cyrl-RS" sz="3240">
                <a:latin typeface="Arial"/>
                <a:ea typeface="Arial"/>
                <a:cs typeface="Arial"/>
                <a:sym typeface="Arial"/>
              </a:rPr>
              <a:t>УПОЗНАЈМО </a:t>
            </a:r>
            <a:br>
              <a:rPr lang="sr-Cyrl-RS" sz="3240">
                <a:latin typeface="Arial"/>
                <a:ea typeface="Arial"/>
                <a:cs typeface="Arial"/>
                <a:sym typeface="Arial"/>
              </a:rPr>
            </a:br>
            <a:r>
              <a:rPr lang="sr-Cyrl-RS" sz="3240">
                <a:latin typeface="Arial"/>
                <a:ea typeface="Arial"/>
                <a:cs typeface="Arial"/>
                <a:sym typeface="Arial"/>
              </a:rPr>
              <a:t>СТАНОВНИКЕ РЕКА</a:t>
            </a:r>
            <a:endParaRPr sz="324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65028" y="2118868"/>
            <a:ext cx="3935536" cy="2134419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21"/>
          <p:cNvSpPr txBox="1">
            <a:spLocks noGrp="1"/>
          </p:cNvSpPr>
          <p:nvPr>
            <p:ph type="body" idx="1"/>
          </p:nvPr>
        </p:nvSpPr>
        <p:spPr>
          <a:xfrm>
            <a:off x="950651" y="4253287"/>
            <a:ext cx="4368980" cy="45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-Cyrl-RS" sz="2000" b="1">
                <a:latin typeface="Arial"/>
                <a:ea typeface="Arial"/>
                <a:cs typeface="Arial"/>
                <a:sym typeface="Arial"/>
              </a:rPr>
              <a:t>Пастрмка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1"/>
          <p:cNvSpPr txBox="1">
            <a:spLocks noGrp="1"/>
          </p:cNvSpPr>
          <p:nvPr>
            <p:ph type="body" idx="4"/>
          </p:nvPr>
        </p:nvSpPr>
        <p:spPr>
          <a:xfrm>
            <a:off x="6754634" y="4315102"/>
            <a:ext cx="4368980" cy="42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-Cyrl-RS" sz="2000" b="1">
                <a:latin typeface="Arial"/>
                <a:ea typeface="Arial"/>
                <a:cs typeface="Arial"/>
                <a:sym typeface="Arial"/>
              </a:rPr>
              <a:t>Штука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2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911" b="912"/>
          <a:stretch/>
        </p:blipFill>
        <p:spPr>
          <a:xfrm>
            <a:off x="6975717" y="1900210"/>
            <a:ext cx="3792897" cy="247852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1" name="Google Shape;281;p21" descr="Carp, Fish, Pond, Fishing, Lak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5083">
            <a:off x="1086495" y="5064566"/>
            <a:ext cx="2345775" cy="153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 descr="Animal, Catfish, Fish, Pond, Swimming, Wa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1819" y="5058406"/>
            <a:ext cx="2532566" cy="168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63016" y="4977098"/>
            <a:ext cx="2787379" cy="185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1" descr="Seagull, Gull, Seabird, Flight, Flying, Wing, Plu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7691" y="57600"/>
            <a:ext cx="2465816" cy="164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1" descr="Osprey, Adler, Bird Of Prey, Raptor, Bir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27519" y="116292"/>
            <a:ext cx="2128663" cy="162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 txBox="1">
            <a:spLocks noGrp="1"/>
          </p:cNvSpPr>
          <p:nvPr>
            <p:ph type="title"/>
          </p:nvPr>
        </p:nvSpPr>
        <p:spPr>
          <a:xfrm>
            <a:off x="321994" y="313677"/>
            <a:ext cx="1103494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40"/>
              <a:buFont typeface="Arial"/>
              <a:buNone/>
            </a:pPr>
            <a:r>
              <a:rPr lang="sr-Cyrl-RS" sz="324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Баре и језера </a:t>
            </a:r>
            <a:r>
              <a:rPr lang="sr-Cyrl-RS" sz="3240">
                <a:latin typeface="Arial"/>
                <a:ea typeface="Arial"/>
                <a:cs typeface="Arial"/>
                <a:sym typeface="Arial"/>
              </a:rPr>
              <a:t>су </a:t>
            </a:r>
            <a:r>
              <a:rPr lang="sr-Cyrl-RS" sz="324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природне</a:t>
            </a:r>
            <a:r>
              <a:rPr lang="sr-Cyrl-RS" sz="324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r-Cyrl-RS" sz="3240">
                <a:solidFill>
                  <a:srgbClr val="0D3965"/>
                </a:solidFill>
                <a:latin typeface="Arial"/>
                <a:ea typeface="Arial"/>
                <a:cs typeface="Arial"/>
                <a:sym typeface="Arial"/>
              </a:rPr>
              <a:t>водене</a:t>
            </a:r>
            <a:r>
              <a:rPr lang="sr-Cyrl-RS" sz="3240">
                <a:latin typeface="Arial"/>
                <a:ea typeface="Arial"/>
                <a:cs typeface="Arial"/>
                <a:sym typeface="Arial"/>
              </a:rPr>
              <a:t> животне заједнице биљака и животиња које живе у води и око воде.</a:t>
            </a:r>
            <a:endParaRPr sz="324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2"/>
          <p:cNvSpPr txBox="1">
            <a:spLocks noGrp="1"/>
          </p:cNvSpPr>
          <p:nvPr>
            <p:ph type="body" idx="1"/>
          </p:nvPr>
        </p:nvSpPr>
        <p:spPr>
          <a:xfrm>
            <a:off x="856784" y="1681163"/>
            <a:ext cx="47839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>
                <a:latin typeface="Arial"/>
                <a:ea typeface="Arial"/>
                <a:cs typeface="Arial"/>
                <a:sym typeface="Arial"/>
              </a:rPr>
              <a:t>Бара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42357" y="2711228"/>
            <a:ext cx="4783900" cy="319175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2"/>
          <p:cNvSpPr txBox="1">
            <a:spLocks noGrp="1"/>
          </p:cNvSpPr>
          <p:nvPr>
            <p:ph type="body" idx="3"/>
          </p:nvPr>
        </p:nvSpPr>
        <p:spPr>
          <a:xfrm>
            <a:off x="6442357" y="1681163"/>
            <a:ext cx="47839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>
                <a:latin typeface="Arial"/>
                <a:ea typeface="Arial"/>
                <a:cs typeface="Arial"/>
                <a:sym typeface="Arial"/>
              </a:rPr>
              <a:t>Језеро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2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56784" y="2711228"/>
            <a:ext cx="4783899" cy="319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3" descr="Water Lily, Aquatic Herb, Plant, Flower, Lily Pa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3654" y="5080110"/>
            <a:ext cx="2456923" cy="163794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3"/>
          <p:cNvSpPr txBox="1">
            <a:spLocks noGrp="1"/>
          </p:cNvSpPr>
          <p:nvPr>
            <p:ph type="title"/>
          </p:nvPr>
        </p:nvSpPr>
        <p:spPr>
          <a:xfrm>
            <a:off x="1066799" y="313678"/>
            <a:ext cx="10058402" cy="76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>
                <a:latin typeface="Arial"/>
                <a:ea typeface="Arial"/>
                <a:cs typeface="Arial"/>
                <a:sym typeface="Arial"/>
              </a:rPr>
              <a:t>Значај бара и језера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23" descr="Irrigation, Agriculture, Sprinkling, Peanut, Wa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6722" y="1648404"/>
            <a:ext cx="3078555" cy="204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280" y="1847934"/>
            <a:ext cx="2961260" cy="16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5526" y="1569041"/>
            <a:ext cx="2448497" cy="230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507" y="3873509"/>
            <a:ext cx="2457882" cy="16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0385" y="4196136"/>
            <a:ext cx="3052303" cy="202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 descr="Sailing Boats, Regatta, Colorful Sailing, Catamara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8915" y="4098062"/>
            <a:ext cx="3501578" cy="2509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066799" y="313678"/>
            <a:ext cx="10058402" cy="76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 sz="3600">
                <a:solidFill>
                  <a:srgbClr val="4D290A"/>
                </a:solidFill>
                <a:latin typeface="Arial"/>
                <a:ea typeface="Arial"/>
                <a:cs typeface="Arial"/>
                <a:sym typeface="Arial"/>
              </a:rPr>
              <a:t>Заштита бара и језера</a:t>
            </a:r>
            <a:endParaRPr sz="3600">
              <a:solidFill>
                <a:srgbClr val="4D290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391" y="1420670"/>
            <a:ext cx="3710934" cy="247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6932" y="1420670"/>
            <a:ext cx="3800170" cy="251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4" descr="Loudspeaker, Cartoon, Isol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9064" y="1469110"/>
            <a:ext cx="2420732" cy="242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 descr="Duckweed, Pond, Green, Nature, Water, Teichplanz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8963" y="4027714"/>
            <a:ext cx="3569322" cy="2676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4"/>
          <p:cNvSpPr txBox="1"/>
          <p:nvPr/>
        </p:nvSpPr>
        <p:spPr>
          <a:xfrm>
            <a:off x="7833360" y="5029200"/>
            <a:ext cx="21991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Ретке биљке </a:t>
            </a:r>
            <a:br>
              <a:rPr lang="sr-Cyrl-R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r-Cyrl-R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животиње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461" r="17461"/>
          <a:stretch/>
        </p:blipFill>
        <p:spPr>
          <a:xfrm>
            <a:off x="1249168" y="1824285"/>
            <a:ext cx="2715289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2" name="Google Shape;322;p25"/>
          <p:cNvSpPr txBox="1">
            <a:spLocks noGrp="1"/>
          </p:cNvSpPr>
          <p:nvPr>
            <p:ph type="body" idx="1"/>
          </p:nvPr>
        </p:nvSpPr>
        <p:spPr>
          <a:xfrm>
            <a:off x="1235212" y="4947405"/>
            <a:ext cx="2743200" cy="57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sz="2400" b="1">
                <a:latin typeface="Arial"/>
                <a:ea typeface="Arial"/>
                <a:cs typeface="Arial"/>
                <a:sym typeface="Arial"/>
              </a:rPr>
              <a:t>Локвањ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6059" b="16059"/>
          <a:stretch/>
        </p:blipFill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Google Shape;324;p25"/>
          <p:cNvSpPr txBox="1">
            <a:spLocks noGrp="1"/>
          </p:cNvSpPr>
          <p:nvPr>
            <p:ph type="body" idx="4"/>
          </p:nvPr>
        </p:nvSpPr>
        <p:spPr>
          <a:xfrm>
            <a:off x="4707208" y="4947405"/>
            <a:ext cx="2743200" cy="5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5315"/>
              </a:buClr>
              <a:buSzPts val="2400"/>
              <a:buNone/>
            </a:pPr>
            <a:r>
              <a:rPr lang="sr-Cyrl-RS" sz="2400" b="1">
                <a:solidFill>
                  <a:srgbClr val="9A5315"/>
                </a:solidFill>
                <a:latin typeface="Arial"/>
                <a:ea typeface="Arial"/>
                <a:cs typeface="Arial"/>
                <a:sym typeface="Arial"/>
              </a:rPr>
              <a:t>Рогоз</a:t>
            </a:r>
            <a:endParaRPr sz="2400" b="1">
              <a:solidFill>
                <a:srgbClr val="9A53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5"/>
          <p:cNvSpPr txBox="1">
            <a:spLocks noGrp="1"/>
          </p:cNvSpPr>
          <p:nvPr>
            <p:ph type="body" idx="6"/>
          </p:nvPr>
        </p:nvSpPr>
        <p:spPr>
          <a:xfrm>
            <a:off x="8209082" y="4947405"/>
            <a:ext cx="2743200" cy="57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5315"/>
              </a:buClr>
              <a:buSzPts val="2400"/>
              <a:buNone/>
            </a:pPr>
            <a:r>
              <a:rPr lang="sr-Cyrl-RS" sz="2400" b="1">
                <a:solidFill>
                  <a:srgbClr val="9A5315"/>
                </a:solidFill>
                <a:latin typeface="Arial"/>
                <a:ea typeface="Arial"/>
                <a:cs typeface="Arial"/>
                <a:sym typeface="Arial"/>
              </a:rPr>
              <a:t>Трска</a:t>
            </a:r>
            <a:endParaRPr sz="2400" b="1">
              <a:solidFill>
                <a:srgbClr val="9A531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75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Arial"/>
              <a:buNone/>
            </a:pPr>
            <a:r>
              <a:rPr lang="sr-Cyrl-RS">
                <a:latin typeface="Arial"/>
                <a:ea typeface="Arial"/>
                <a:cs typeface="Arial"/>
                <a:sym typeface="Arial"/>
              </a:rPr>
              <a:t>УПОЗНАЈМО СТАНОВНИКЕ БАРА И ЈЕЗЕРА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25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l="6997" r="6997"/>
          <a:stretch/>
        </p:blipFill>
        <p:spPr>
          <a:xfrm>
            <a:off x="8222798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25" descr="Dragonfly, Nature, Animal, Gard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1130" y="5527040"/>
            <a:ext cx="1483360" cy="9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 descr="Mosquito, Insect, Schnake, Fly, Animal, Fores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7084" y="5794945"/>
            <a:ext cx="1231362" cy="751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Widescreen</PresentationFormat>
  <Paragraphs>33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Quattrocento Sans</vt:lpstr>
      <vt:lpstr>Arial</vt:lpstr>
      <vt:lpstr>Nature Illustration 16x9</vt:lpstr>
      <vt:lpstr>Река је природна водена животна заједница у којој живе водене биљке, рибе и друге животиње. </vt:lpstr>
      <vt:lpstr>ЗНАЧАЈ РЕКА</vt:lpstr>
      <vt:lpstr>ЗАШТИТА РЕКА</vt:lpstr>
      <vt:lpstr>УПОЗНАЈМО СТАНОВНИКЕ РЕКА</vt:lpstr>
      <vt:lpstr>УПОЗНАЈМО  СТАНОВНИКЕ РЕКА</vt:lpstr>
      <vt:lpstr>Баре и језера су природне водене животне заједнице биљака и животиња које живе у води и око воде.</vt:lpstr>
      <vt:lpstr>Значај бара и језера</vt:lpstr>
      <vt:lpstr>PowerPoint Presentation</vt:lpstr>
      <vt:lpstr>УПОЗНАЈМО СТАНОВНИКЕ БАРА И ЈЕЗЕРА</vt:lpstr>
      <vt:lpstr>УПОЗНАЈМО СТАНОВНИКЕ БАРА И ЈЕЗЕРА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Река је природна водена животна заједница у којој живе водене биљке, рибе и друге животиње. </dc:title>
  <dc:creator>Natali</dc:creator>
  <cp:lastModifiedBy>Natali</cp:lastModifiedBy>
  <cp:revision>1</cp:revision>
  <dcterms:modified xsi:type="dcterms:W3CDTF">2020-05-17T01:22:09Z</dcterms:modified>
</cp:coreProperties>
</file>